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7" r:id="rId5"/>
    <p:sldId id="271" r:id="rId6"/>
    <p:sldId id="263" r:id="rId7"/>
    <p:sldId id="264" r:id="rId8"/>
    <p:sldId id="265" r:id="rId9"/>
    <p:sldId id="268" r:id="rId10"/>
    <p:sldId id="274" r:id="rId11"/>
    <p:sldId id="266" r:id="rId12"/>
    <p:sldId id="270" r:id="rId13"/>
    <p:sldId id="272" r:id="rId14"/>
    <p:sldId id="259" r:id="rId15"/>
    <p:sldId id="273" r:id="rId16"/>
    <p:sldId id="261" r:id="rId17"/>
    <p:sldId id="275" r:id="rId18"/>
    <p:sldId id="262" r:id="rId19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50" d="100"/>
          <a:sy n="50" d="100"/>
        </p:scale>
        <p:origin x="1872" y="4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 smtClean="0"/>
              <a:t>Upravte štýl predlohy podnadpisov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CADF1-D668-48F0-8F1B-E325E43097D6}" type="datetimeFigureOut">
              <a:rPr lang="sk-SK" smtClean="0"/>
              <a:t>24. 10. 2018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27B08-1029-4E0A-89EC-CDAB420D9EA5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3717442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CADF1-D668-48F0-8F1B-E325E43097D6}" type="datetimeFigureOut">
              <a:rPr lang="sk-SK" smtClean="0"/>
              <a:t>24. 10. 2018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27B08-1029-4E0A-89EC-CDAB420D9EA5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67104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CADF1-D668-48F0-8F1B-E325E43097D6}" type="datetimeFigureOut">
              <a:rPr lang="sk-SK" smtClean="0"/>
              <a:t>24. 10. 2018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27B08-1029-4E0A-89EC-CDAB420D9EA5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9798482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CADF1-D668-48F0-8F1B-E325E43097D6}" type="datetimeFigureOut">
              <a:rPr lang="sk-SK" smtClean="0"/>
              <a:t>24. 10. 2018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27B08-1029-4E0A-89EC-CDAB420D9EA5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240559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CADF1-D668-48F0-8F1B-E325E43097D6}" type="datetimeFigureOut">
              <a:rPr lang="sk-SK" smtClean="0"/>
              <a:t>24. 10. 2018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27B08-1029-4E0A-89EC-CDAB420D9EA5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650084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CADF1-D668-48F0-8F1B-E325E43097D6}" type="datetimeFigureOut">
              <a:rPr lang="sk-SK" smtClean="0"/>
              <a:t>24. 10. 2018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27B08-1029-4E0A-89EC-CDAB420D9EA5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9064692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CADF1-D668-48F0-8F1B-E325E43097D6}" type="datetimeFigureOut">
              <a:rPr lang="sk-SK" smtClean="0"/>
              <a:t>24. 10. 2018</a:t>
            </a:fld>
            <a:endParaRPr lang="sk-S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27B08-1029-4E0A-89EC-CDAB420D9EA5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9986114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CADF1-D668-48F0-8F1B-E325E43097D6}" type="datetimeFigureOut">
              <a:rPr lang="sk-SK" smtClean="0"/>
              <a:t>24. 10. 2018</a:t>
            </a:fld>
            <a:endParaRPr lang="sk-S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27B08-1029-4E0A-89EC-CDAB420D9EA5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7278439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CADF1-D668-48F0-8F1B-E325E43097D6}" type="datetimeFigureOut">
              <a:rPr lang="sk-SK" smtClean="0"/>
              <a:t>24. 10. 2018</a:t>
            </a:fld>
            <a:endParaRPr lang="sk-S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27B08-1029-4E0A-89EC-CDAB420D9EA5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2476096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CADF1-D668-48F0-8F1B-E325E43097D6}" type="datetimeFigureOut">
              <a:rPr lang="sk-SK" smtClean="0"/>
              <a:t>24. 10. 2018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27B08-1029-4E0A-89EC-CDAB420D9EA5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5449588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CADF1-D668-48F0-8F1B-E325E43097D6}" type="datetimeFigureOut">
              <a:rPr lang="sk-SK" smtClean="0"/>
              <a:t>24. 10. 2018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27B08-1029-4E0A-89EC-CDAB420D9EA5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8557996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7CADF1-D668-48F0-8F1B-E325E43097D6}" type="datetimeFigureOut">
              <a:rPr lang="sk-SK" smtClean="0"/>
              <a:t>24. 10. 2018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C27B08-1029-4E0A-89EC-CDAB420D9EA5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1246659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udzokrajne.sk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hyperlink" Target="https://wwwnc.cdc.gov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60"/>
          <a:stretch/>
        </p:blipFill>
        <p:spPr>
          <a:xfrm>
            <a:off x="0" y="-42863"/>
            <a:ext cx="9144000" cy="6900863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761999"/>
            <a:ext cx="7772400" cy="2387600"/>
          </a:xfrm>
        </p:spPr>
        <p:txBody>
          <a:bodyPr>
            <a:normAutofit/>
          </a:bodyPr>
          <a:lstStyle/>
          <a:p>
            <a:r>
              <a:rPr lang="sk-SK" dirty="0" smtClean="0"/>
              <a:t>Rady pred </a:t>
            </a:r>
            <a:r>
              <a:rPr lang="sk-SK" dirty="0"/>
              <a:t>cestou</a:t>
            </a:r>
            <a:br>
              <a:rPr lang="sk-SK" dirty="0"/>
            </a:br>
            <a:r>
              <a:rPr lang="sk-SK" dirty="0" smtClean="0"/>
              <a:t>na SDM PANAMA </a:t>
            </a:r>
            <a:r>
              <a:rPr lang="sk-SK" dirty="0"/>
              <a:t>2019 </a:t>
            </a:r>
            <a:endParaRPr lang="sk-SK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k-SK" dirty="0" smtClean="0"/>
              <a:t>Ružomberok, 27.10.2018</a:t>
            </a:r>
          </a:p>
          <a:p>
            <a:r>
              <a:rPr lang="sk-SK" dirty="0" smtClean="0"/>
              <a:t>Mária </a:t>
            </a:r>
            <a:r>
              <a:rPr lang="sk-SK" dirty="0" err="1" smtClean="0"/>
              <a:t>Potočárová</a:t>
            </a:r>
            <a:endParaRPr lang="sk-SK" dirty="0"/>
          </a:p>
        </p:txBody>
      </p:sp>
      <p:pic>
        <p:nvPicPr>
          <p:cNvPr id="1026" name="Picture 2" descr="VÃ½sledok vyhÄ¾adÃ¡vania obrÃ¡zkov pre dopyt doctor advice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D1D1D1"/>
              </a:clrFrom>
              <a:clrTo>
                <a:srgbClr val="D1D1D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0287" y="3149599"/>
            <a:ext cx="1983713" cy="1893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1264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60"/>
          <a:stretch/>
        </p:blipFill>
        <p:spPr>
          <a:xfrm>
            <a:off x="0" y="-42863"/>
            <a:ext cx="9144000" cy="6900863"/>
          </a:xfrm>
          <a:prstGeom prst="rect">
            <a:avLst/>
          </a:prstGeom>
        </p:spPr>
      </p:pic>
      <p:sp>
        <p:nvSpPr>
          <p:cNvPr id="6" name="Zástupný symbol obsahu 5"/>
          <p:cNvSpPr>
            <a:spLocks noGrp="1"/>
          </p:cNvSpPr>
          <p:nvPr>
            <p:ph idx="1"/>
          </p:nvPr>
        </p:nvSpPr>
        <p:spPr>
          <a:xfrm>
            <a:off x="628650" y="678088"/>
            <a:ext cx="7886700" cy="5151211"/>
          </a:xfrm>
        </p:spPr>
        <p:txBody>
          <a:bodyPr>
            <a:normAutofit/>
          </a:bodyPr>
          <a:lstStyle/>
          <a:p>
            <a:pPr lvl="0"/>
            <a:r>
              <a:rPr lang="sk-SK" sz="2400" b="1" dirty="0" err="1"/>
              <a:t>Kinetóza</a:t>
            </a:r>
            <a:r>
              <a:rPr lang="sk-SK" sz="2400" dirty="0"/>
              <a:t> ... &gt; </a:t>
            </a:r>
            <a:r>
              <a:rPr lang="sk-SK" sz="2400" dirty="0" err="1"/>
              <a:t>Kinedril</a:t>
            </a:r>
            <a:endParaRPr lang="sk-SK" sz="2400" dirty="0"/>
          </a:p>
          <a:p>
            <a:pPr lvl="0"/>
            <a:r>
              <a:rPr lang="sk-SK" sz="2400" b="1" dirty="0"/>
              <a:t>Alergia, uštipnutie hmyzom </a:t>
            </a:r>
            <a:r>
              <a:rPr lang="sk-SK" sz="2400" dirty="0"/>
              <a:t>... &gt; lokálne napr. </a:t>
            </a:r>
            <a:r>
              <a:rPr lang="sk-SK" sz="2400" dirty="0" err="1"/>
              <a:t>Fenistil</a:t>
            </a:r>
            <a:r>
              <a:rPr lang="sk-SK" sz="2400" dirty="0"/>
              <a:t>, </a:t>
            </a:r>
            <a:r>
              <a:rPr lang="sk-SK" sz="2400" dirty="0" err="1"/>
              <a:t>antihistaminiká</a:t>
            </a:r>
            <a:r>
              <a:rPr lang="sk-SK" sz="2400" dirty="0"/>
              <a:t> (napr. </a:t>
            </a:r>
            <a:r>
              <a:rPr lang="sk-SK" sz="2400" dirty="0" err="1"/>
              <a:t>Cetirizin</a:t>
            </a:r>
            <a:r>
              <a:rPr lang="sk-SK" sz="2400" dirty="0"/>
              <a:t>, </a:t>
            </a:r>
            <a:r>
              <a:rPr lang="sk-SK" sz="2400" dirty="0" err="1"/>
              <a:t>Zodac</a:t>
            </a:r>
            <a:r>
              <a:rPr lang="sk-SK" sz="2400" dirty="0"/>
              <a:t>), </a:t>
            </a:r>
            <a:r>
              <a:rPr lang="sk-SK" sz="2400" dirty="0" err="1"/>
              <a:t>kortikoidy</a:t>
            </a:r>
            <a:r>
              <a:rPr lang="sk-SK" sz="2400" dirty="0"/>
              <a:t> </a:t>
            </a:r>
          </a:p>
          <a:p>
            <a:pPr lvl="0"/>
            <a:r>
              <a:rPr lang="sk-SK" sz="2400" b="1" dirty="0"/>
              <a:t>Únava, vyčerpanie </a:t>
            </a:r>
            <a:r>
              <a:rPr lang="sk-SK" sz="2400" dirty="0"/>
              <a:t>... &gt; šumivé magnézium, kalcium</a:t>
            </a:r>
          </a:p>
          <a:p>
            <a:pPr>
              <a:lnSpc>
                <a:spcPct val="80000"/>
              </a:lnSpc>
            </a:pPr>
            <a:r>
              <a:rPr lang="sk-SK" altLang="sk-SK" sz="2400" b="1" dirty="0"/>
              <a:t>Spálenie kože </a:t>
            </a:r>
            <a:r>
              <a:rPr lang="sk-SK" altLang="sk-SK" sz="2400" dirty="0"/>
              <a:t>... &gt; </a:t>
            </a:r>
            <a:r>
              <a:rPr lang="sk-SK" altLang="sk-SK" sz="2400" dirty="0" err="1"/>
              <a:t>Calcium</a:t>
            </a:r>
            <a:r>
              <a:rPr lang="sk-SK" altLang="sk-SK" sz="2400" dirty="0"/>
              <a:t> </a:t>
            </a:r>
            <a:r>
              <a:rPr lang="sk-SK" altLang="sk-SK" sz="2400" dirty="0" err="1"/>
              <a:t>panthotenicum</a:t>
            </a:r>
            <a:r>
              <a:rPr lang="sk-SK" altLang="sk-SK" sz="2400" dirty="0"/>
              <a:t>, </a:t>
            </a:r>
            <a:r>
              <a:rPr lang="sk-SK" altLang="sk-SK" sz="2400" dirty="0" err="1"/>
              <a:t>Pantenol</a:t>
            </a:r>
            <a:r>
              <a:rPr lang="sk-SK" altLang="sk-SK" sz="2400" dirty="0"/>
              <a:t> sprej</a:t>
            </a:r>
          </a:p>
          <a:p>
            <a:pPr>
              <a:lnSpc>
                <a:spcPct val="80000"/>
              </a:lnSpc>
            </a:pPr>
            <a:r>
              <a:rPr lang="sk-SK" altLang="sk-SK" sz="2400" b="1" dirty="0" smtClean="0"/>
              <a:t>Kvapky</a:t>
            </a:r>
            <a:r>
              <a:rPr lang="sk-SK" altLang="sk-SK" sz="2400" dirty="0" smtClean="0"/>
              <a:t> - očné– </a:t>
            </a:r>
            <a:r>
              <a:rPr lang="sk-SK" altLang="sk-SK" sz="2400" dirty="0"/>
              <a:t>napr. </a:t>
            </a:r>
            <a:r>
              <a:rPr lang="sk-SK" altLang="sk-SK" sz="2400" dirty="0" err="1"/>
              <a:t>Ophtalmoseptonex</a:t>
            </a:r>
            <a:r>
              <a:rPr lang="sk-SK" altLang="sk-SK" sz="2400" dirty="0"/>
              <a:t>, </a:t>
            </a:r>
            <a:r>
              <a:rPr lang="sk-SK" altLang="sk-SK" sz="2400" dirty="0" smtClean="0"/>
              <a:t>nosné napr</a:t>
            </a:r>
            <a:r>
              <a:rPr lang="sk-SK" altLang="sk-SK" sz="2400" dirty="0"/>
              <a:t>. </a:t>
            </a:r>
            <a:r>
              <a:rPr lang="sk-SK" altLang="sk-SK" sz="2400" dirty="0" err="1"/>
              <a:t>Nasivin</a:t>
            </a:r>
            <a:r>
              <a:rPr lang="sk-SK" altLang="sk-SK" sz="2400" dirty="0"/>
              <a:t>, </a:t>
            </a:r>
            <a:r>
              <a:rPr lang="sk-SK" altLang="sk-SK" sz="2400" dirty="0" smtClean="0"/>
              <a:t>ušné </a:t>
            </a:r>
            <a:r>
              <a:rPr lang="sk-SK" altLang="sk-SK" sz="2400" dirty="0"/>
              <a:t>	</a:t>
            </a:r>
          </a:p>
          <a:p>
            <a:pPr>
              <a:lnSpc>
                <a:spcPct val="80000"/>
              </a:lnSpc>
            </a:pPr>
            <a:r>
              <a:rPr lang="sk-SK" altLang="sk-SK" sz="2400" b="1" dirty="0"/>
              <a:t>Prechladnutie, </a:t>
            </a:r>
            <a:r>
              <a:rPr lang="sk-SK" altLang="sk-SK" sz="2400" b="1" dirty="0" smtClean="0"/>
              <a:t>zápal </a:t>
            </a:r>
            <a:r>
              <a:rPr lang="sk-SK" altLang="sk-SK" sz="2400" b="1" dirty="0"/>
              <a:t>hrdla </a:t>
            </a:r>
            <a:r>
              <a:rPr lang="sk-SK" altLang="sk-SK" sz="2400" dirty="0"/>
              <a:t>... &gt; napr. </a:t>
            </a:r>
            <a:r>
              <a:rPr lang="sk-SK" altLang="sk-SK" sz="2400" dirty="0" err="1"/>
              <a:t>Septolete</a:t>
            </a:r>
            <a:r>
              <a:rPr lang="sk-SK" altLang="sk-SK" sz="2400" dirty="0"/>
              <a:t>, </a:t>
            </a:r>
            <a:r>
              <a:rPr lang="sk-SK" altLang="sk-SK" sz="2400" dirty="0" err="1"/>
              <a:t>Dorithricin</a:t>
            </a:r>
            <a:r>
              <a:rPr lang="sk-SK" altLang="sk-SK" sz="2400" dirty="0"/>
              <a:t>, C vitamín</a:t>
            </a:r>
          </a:p>
          <a:p>
            <a:pPr lvl="0"/>
            <a:r>
              <a:rPr lang="sk-SK" sz="2400" b="1" dirty="0"/>
              <a:t>Antibiotiká</a:t>
            </a:r>
            <a:r>
              <a:rPr lang="sk-SK" sz="2400" dirty="0"/>
              <a:t> – </a:t>
            </a:r>
            <a:r>
              <a:rPr lang="sk-SK" sz="2400" dirty="0" err="1"/>
              <a:t>Augmentin</a:t>
            </a:r>
            <a:r>
              <a:rPr lang="sk-SK" sz="2400" dirty="0"/>
              <a:t> 1 g, </a:t>
            </a:r>
            <a:r>
              <a:rPr lang="sk-SK" sz="2400" dirty="0" err="1"/>
              <a:t>Zinnat</a:t>
            </a:r>
            <a:r>
              <a:rPr lang="sk-SK" sz="2400" dirty="0"/>
              <a:t> 500 mg, </a:t>
            </a:r>
            <a:r>
              <a:rPr lang="sk-SK" sz="2400" dirty="0" err="1"/>
              <a:t>Ciphin</a:t>
            </a:r>
            <a:r>
              <a:rPr lang="sk-SK" sz="2400" dirty="0"/>
              <a:t> (</a:t>
            </a:r>
            <a:r>
              <a:rPr lang="sk-SK" sz="2400" dirty="0" err="1"/>
              <a:t>Ciprofloxacin</a:t>
            </a:r>
            <a:r>
              <a:rPr lang="sk-SK" sz="2400" dirty="0"/>
              <a:t>) 500 mg, </a:t>
            </a:r>
            <a:r>
              <a:rPr lang="sk-SK" sz="2400" dirty="0" err="1"/>
              <a:t>Normix</a:t>
            </a:r>
            <a:r>
              <a:rPr lang="sk-SK" sz="2400" dirty="0"/>
              <a:t> 200 mg</a:t>
            </a:r>
          </a:p>
          <a:p>
            <a:pPr marL="0" indent="0">
              <a:buNone/>
            </a:pPr>
            <a:endParaRPr lang="sk-SK" sz="2400" dirty="0"/>
          </a:p>
          <a:p>
            <a:endParaRPr lang="sk-SK" sz="2400" dirty="0"/>
          </a:p>
        </p:txBody>
      </p:sp>
    </p:spTree>
    <p:extLst>
      <p:ext uri="{BB962C8B-B14F-4D97-AF65-F5344CB8AC3E}">
        <p14:creationId xmlns:p14="http://schemas.microsoft.com/office/powerpoint/2010/main" val="1358643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60"/>
          <a:stretch/>
        </p:blipFill>
        <p:spPr>
          <a:xfrm>
            <a:off x="0" y="-42863"/>
            <a:ext cx="9144000" cy="6900863"/>
          </a:xfrm>
          <a:prstGeom prst="rect">
            <a:avLst/>
          </a:prstGeom>
        </p:spPr>
      </p:pic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Ďalšie užitočné veci čo zbaliť</a:t>
            </a:r>
            <a:endParaRPr lang="sk-SK" dirty="0"/>
          </a:p>
        </p:txBody>
      </p:sp>
      <p:sp>
        <p:nvSpPr>
          <p:cNvPr id="6" name="Zástupný symbol obsahu 5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3870325"/>
          </a:xfrm>
        </p:spPr>
        <p:txBody>
          <a:bodyPr>
            <a:normAutofit fontScale="92500" lnSpcReduction="20000"/>
          </a:bodyPr>
          <a:lstStyle/>
          <a:p>
            <a:r>
              <a:rPr lang="sk-SK" dirty="0" smtClean="0"/>
              <a:t>Pokrývku </a:t>
            </a:r>
            <a:r>
              <a:rPr lang="sk-SK" dirty="0" smtClean="0"/>
              <a:t>hlavy</a:t>
            </a:r>
          </a:p>
          <a:p>
            <a:r>
              <a:rPr lang="sk-SK" dirty="0" smtClean="0"/>
              <a:t>Slnečné okuliare</a:t>
            </a:r>
          </a:p>
          <a:p>
            <a:r>
              <a:rPr lang="sk-SK" dirty="0" smtClean="0"/>
              <a:t>Opaľovací krém/krém s </a:t>
            </a:r>
            <a:r>
              <a:rPr lang="sk-SK" dirty="0" err="1" smtClean="0"/>
              <a:t>pantenolom</a:t>
            </a:r>
            <a:endParaRPr lang="sk-SK" dirty="0" smtClean="0"/>
          </a:p>
          <a:p>
            <a:r>
              <a:rPr lang="sk-SK" dirty="0"/>
              <a:t>Cestovné dezinfekčné (gélové) mydlo</a:t>
            </a:r>
          </a:p>
          <a:p>
            <a:r>
              <a:rPr lang="sk-SK" dirty="0" err="1" smtClean="0"/>
              <a:t>Ploskačku</a:t>
            </a:r>
            <a:r>
              <a:rPr lang="sk-SK" dirty="0" smtClean="0"/>
              <a:t> s tvrdým alkoholom</a:t>
            </a:r>
            <a:endParaRPr lang="sk-SK" dirty="0"/>
          </a:p>
          <a:p>
            <a:r>
              <a:rPr lang="sk-SK" dirty="0" smtClean="0"/>
              <a:t>Cestovný </a:t>
            </a:r>
            <a:r>
              <a:rPr lang="sk-SK" dirty="0" smtClean="0"/>
              <a:t>vankúš, skladacia stolička</a:t>
            </a:r>
          </a:p>
          <a:p>
            <a:r>
              <a:rPr lang="sk-SK" dirty="0"/>
              <a:t>Štuple do uší</a:t>
            </a:r>
          </a:p>
          <a:p>
            <a:r>
              <a:rPr lang="sk-SK" dirty="0" err="1" smtClean="0"/>
              <a:t>Alu</a:t>
            </a:r>
            <a:r>
              <a:rPr lang="sk-SK" dirty="0" smtClean="0"/>
              <a:t>-fólia</a:t>
            </a:r>
          </a:p>
          <a:p>
            <a:r>
              <a:rPr lang="sk-SK" dirty="0" smtClean="0"/>
              <a:t>Pinzeta, ihla, nožničky, </a:t>
            </a:r>
            <a:r>
              <a:rPr lang="sk-SK" dirty="0" err="1" smtClean="0"/>
              <a:t>zicherky</a:t>
            </a:r>
            <a:endParaRPr lang="sk-SK" dirty="0" smtClean="0"/>
          </a:p>
        </p:txBody>
      </p:sp>
    </p:spTree>
    <p:extLst>
      <p:ext uri="{BB962C8B-B14F-4D97-AF65-F5344CB8AC3E}">
        <p14:creationId xmlns:p14="http://schemas.microsoft.com/office/powerpoint/2010/main" val="925819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60"/>
          <a:stretch/>
        </p:blipFill>
        <p:spPr>
          <a:xfrm>
            <a:off x="0" y="-42863"/>
            <a:ext cx="9144000" cy="6900863"/>
          </a:xfrm>
          <a:prstGeom prst="rect">
            <a:avLst/>
          </a:prstGeom>
        </p:spPr>
      </p:pic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Cestovateľská hlboká </a:t>
            </a:r>
            <a:r>
              <a:rPr lang="sk-SK" dirty="0" err="1" smtClean="0"/>
              <a:t>venózna</a:t>
            </a:r>
            <a:r>
              <a:rPr lang="sk-SK" dirty="0" smtClean="0"/>
              <a:t> trombóza</a:t>
            </a:r>
            <a:endParaRPr lang="sk-SK" dirty="0"/>
          </a:p>
        </p:txBody>
      </p:sp>
      <p:sp>
        <p:nvSpPr>
          <p:cNvPr id="6" name="Zástupný symbol obsahu 5"/>
          <p:cNvSpPr>
            <a:spLocks noGrp="1"/>
          </p:cNvSpPr>
          <p:nvPr>
            <p:ph idx="1"/>
          </p:nvPr>
        </p:nvSpPr>
        <p:spPr>
          <a:xfrm>
            <a:off x="628650" y="1825625"/>
            <a:ext cx="6278048" cy="4351338"/>
          </a:xfrm>
        </p:spPr>
        <p:txBody>
          <a:bodyPr>
            <a:normAutofit/>
          </a:bodyPr>
          <a:lstStyle/>
          <a:p>
            <a:r>
              <a:rPr lang="sk-SK" sz="2400" dirty="0" smtClean="0"/>
              <a:t>Krvná zrazenina v žilách dolných končatín, riziko nebezpečnej pľúcnej embólie</a:t>
            </a:r>
          </a:p>
          <a:p>
            <a:r>
              <a:rPr lang="sk-SK" sz="2400" dirty="0"/>
              <a:t>Asymetrický opuch/tupá bolesť v jednej nohe, sťažené dýchanie</a:t>
            </a:r>
            <a:endParaRPr lang="sk-SK" sz="2400" dirty="0" smtClean="0"/>
          </a:p>
          <a:p>
            <a:r>
              <a:rPr lang="sk-SK" sz="2400" dirty="0" smtClean="0"/>
              <a:t>Rizikom sú hlavne dlhé lety lietadlom (obmedzený pohyb, skrčená poloha, zahustená krv nedostatočným príjmom tekutín)</a:t>
            </a:r>
          </a:p>
          <a:p>
            <a:r>
              <a:rPr lang="sk-SK" sz="2400" dirty="0" smtClean="0"/>
              <a:t>Zvýšené riziko: starší, obézni, fajčiari, antikoncepcia, prekonaná trombóza v minulosti</a:t>
            </a:r>
          </a:p>
          <a:p>
            <a:endParaRPr lang="sk-SK" sz="2400" dirty="0"/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6698" y="1919289"/>
            <a:ext cx="2237302" cy="2355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861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60"/>
          <a:stretch/>
        </p:blipFill>
        <p:spPr>
          <a:xfrm>
            <a:off x="0" y="-42863"/>
            <a:ext cx="9144000" cy="6900863"/>
          </a:xfrm>
          <a:prstGeom prst="rect">
            <a:avLst/>
          </a:prstGeom>
        </p:spPr>
      </p:pic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Prevencia cestovateľskej trombózy</a:t>
            </a:r>
            <a:endParaRPr lang="sk-SK" dirty="0"/>
          </a:p>
        </p:txBody>
      </p:sp>
      <p:sp>
        <p:nvSpPr>
          <p:cNvPr id="6" name="Zástupný symbol obsahu 5"/>
          <p:cNvSpPr>
            <a:spLocks noGrp="1"/>
          </p:cNvSpPr>
          <p:nvPr>
            <p:ph idx="1"/>
          </p:nvPr>
        </p:nvSpPr>
        <p:spPr>
          <a:xfrm>
            <a:off x="628650" y="1690689"/>
            <a:ext cx="7886700" cy="4351338"/>
          </a:xfrm>
        </p:spPr>
        <p:txBody>
          <a:bodyPr>
            <a:normAutofit/>
          </a:bodyPr>
          <a:lstStyle/>
          <a:p>
            <a:r>
              <a:rPr lang="sk-SK" sz="2000" dirty="0" smtClean="0"/>
              <a:t>Počas letu </a:t>
            </a:r>
            <a:r>
              <a:rPr lang="sk-SK" sz="2000" dirty="0"/>
              <a:t>c</a:t>
            </a:r>
            <a:r>
              <a:rPr lang="sk-SK" sz="2000" dirty="0" smtClean="0"/>
              <a:t>vičiť s nohami, prechádzanie sa uličkou</a:t>
            </a:r>
          </a:p>
          <a:p>
            <a:r>
              <a:rPr lang="sk-SK" sz="2000" dirty="0"/>
              <a:t>Dostatočne piť</a:t>
            </a:r>
          </a:p>
          <a:p>
            <a:r>
              <a:rPr lang="sk-SK" sz="2000" dirty="0" smtClean="0"/>
              <a:t>Rizikové osoby - kompresné pančušky, jednorazovo podanie podkožnej injekcie na riedenie krvi pred letom (napr. </a:t>
            </a:r>
            <a:r>
              <a:rPr lang="sk-SK" sz="2000" dirty="0" err="1" smtClean="0"/>
              <a:t>Fraxiparine</a:t>
            </a:r>
            <a:r>
              <a:rPr lang="sk-SK" sz="2000" dirty="0" smtClean="0"/>
              <a:t> 0,4 ml)</a:t>
            </a:r>
          </a:p>
        </p:txBody>
      </p:sp>
      <p:pic>
        <p:nvPicPr>
          <p:cNvPr id="7" name="Obrázo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393229"/>
            <a:ext cx="9144000" cy="3464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791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60"/>
          <a:stretch/>
        </p:blipFill>
        <p:spPr>
          <a:xfrm>
            <a:off x="0" y="-42863"/>
            <a:ext cx="9144000" cy="6900863"/>
          </a:xfrm>
          <a:prstGeom prst="rect">
            <a:avLst/>
          </a:prstGeom>
        </p:spPr>
      </p:pic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solidFill>
                  <a:srgbClr val="FF0000"/>
                </a:solidFill>
              </a:rPr>
              <a:t>Na čo myslieť počas pobytu</a:t>
            </a:r>
            <a:endParaRPr lang="sk-SK" b="1" dirty="0">
              <a:solidFill>
                <a:srgbClr val="FF0000"/>
              </a:solidFill>
            </a:endParaRPr>
          </a:p>
        </p:txBody>
      </p:sp>
      <p:sp>
        <p:nvSpPr>
          <p:cNvPr id="6" name="Zástupný symbol obsahu 5"/>
          <p:cNvSpPr>
            <a:spLocks noGrp="1"/>
          </p:cNvSpPr>
          <p:nvPr>
            <p:ph idx="1"/>
          </p:nvPr>
        </p:nvSpPr>
        <p:spPr>
          <a:xfrm>
            <a:off x="628650" y="1690689"/>
            <a:ext cx="7886700" cy="3910011"/>
          </a:xfrm>
        </p:spPr>
        <p:txBody>
          <a:bodyPr>
            <a:normAutofit fontScale="92500"/>
          </a:bodyPr>
          <a:lstStyle/>
          <a:p>
            <a:r>
              <a:rPr lang="sk-SK" b="1" dirty="0" smtClean="0"/>
              <a:t>Prevencia </a:t>
            </a:r>
            <a:r>
              <a:rPr lang="sk-SK" b="1" dirty="0" smtClean="0"/>
              <a:t>úpalu </a:t>
            </a:r>
            <a:endParaRPr lang="sk-SK" b="1" dirty="0" smtClean="0"/>
          </a:p>
          <a:p>
            <a:pPr lvl="1"/>
            <a:r>
              <a:rPr lang="sk-SK" dirty="0" smtClean="0"/>
              <a:t>vyhýbať sa pohybu na slnku v obedných hodinách</a:t>
            </a:r>
          </a:p>
          <a:p>
            <a:pPr lvl="1"/>
            <a:r>
              <a:rPr lang="sk-SK" dirty="0"/>
              <a:t>dbať na dostatočný príjem tekutín, minerálov</a:t>
            </a:r>
          </a:p>
          <a:p>
            <a:pPr lvl="1"/>
            <a:r>
              <a:rPr lang="sk-SK" dirty="0" smtClean="0"/>
              <a:t>klobúky, okuliare, voľné dlhé oblečenie</a:t>
            </a:r>
          </a:p>
          <a:p>
            <a:pPr lvl="1"/>
            <a:r>
              <a:rPr lang="sk-SK" dirty="0" smtClean="0"/>
              <a:t>(</a:t>
            </a:r>
            <a:r>
              <a:rPr lang="sk-SK" dirty="0" err="1" smtClean="0"/>
              <a:t>vodeodolný</a:t>
            </a:r>
            <a:r>
              <a:rPr lang="sk-SK" dirty="0" smtClean="0"/>
              <a:t>) opaľovací krém s vysokým UV faktorom</a:t>
            </a:r>
            <a:endParaRPr lang="sk-SK" dirty="0" smtClean="0"/>
          </a:p>
          <a:p>
            <a:r>
              <a:rPr lang="sk-SK" b="1" dirty="0" smtClean="0"/>
              <a:t>Prevencia </a:t>
            </a:r>
            <a:r>
              <a:rPr lang="sk-SK" b="1" dirty="0" smtClean="0"/>
              <a:t>fekálno-orálnych infekcií </a:t>
            </a:r>
            <a:endParaRPr lang="sk-SK" b="1" dirty="0" smtClean="0"/>
          </a:p>
          <a:p>
            <a:pPr lvl="1"/>
            <a:r>
              <a:rPr lang="sk-SK" dirty="0" smtClean="0"/>
              <a:t>umývanie </a:t>
            </a:r>
            <a:r>
              <a:rPr lang="sk-SK" dirty="0" smtClean="0"/>
              <a:t>rúk, dezinfekčné </a:t>
            </a:r>
            <a:r>
              <a:rPr lang="sk-SK" dirty="0" smtClean="0"/>
              <a:t>mydlo, alkohol</a:t>
            </a:r>
          </a:p>
          <a:p>
            <a:pPr lvl="1"/>
            <a:r>
              <a:rPr lang="sk-SK" dirty="0" smtClean="0"/>
              <a:t>voda len z balených fliaš, rozlievané nápoje bez ľadu</a:t>
            </a:r>
            <a:endParaRPr lang="sk-SK" dirty="0" smtClean="0"/>
          </a:p>
          <a:p>
            <a:pPr lvl="1"/>
            <a:r>
              <a:rPr lang="sk-SK" dirty="0"/>
              <a:t>v</a:t>
            </a:r>
            <a:r>
              <a:rPr lang="sk-SK" dirty="0" smtClean="0"/>
              <a:t>yhýbať sa nedostatočne tepelne upraveným jedlám, zvlášť mäso, mlieko, vajcia, morské živočíchy, čerstvá listová zelenina</a:t>
            </a:r>
            <a:endParaRPr lang="sk-SK" dirty="0" smtClean="0"/>
          </a:p>
        </p:txBody>
      </p:sp>
      <p:pic>
        <p:nvPicPr>
          <p:cNvPr id="7" name="Picture 2" descr="VÃ½sledok vyhÄ¾adÃ¡vania obrÃ¡zkov pre dopyt don't forget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39" r="23587"/>
          <a:stretch/>
        </p:blipFill>
        <p:spPr bwMode="auto">
          <a:xfrm>
            <a:off x="7010400" y="202284"/>
            <a:ext cx="1914525" cy="1735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244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60"/>
          <a:stretch/>
        </p:blipFill>
        <p:spPr>
          <a:xfrm>
            <a:off x="0" y="-42863"/>
            <a:ext cx="9144000" cy="6900863"/>
          </a:xfrm>
          <a:prstGeom prst="rect">
            <a:avLst/>
          </a:prstGeom>
        </p:spPr>
      </p:pic>
      <p:sp>
        <p:nvSpPr>
          <p:cNvPr id="6" name="Zástupný symbol obsahu 5"/>
          <p:cNvSpPr>
            <a:spLocks noGrp="1"/>
          </p:cNvSpPr>
          <p:nvPr>
            <p:ph idx="1"/>
          </p:nvPr>
        </p:nvSpPr>
        <p:spPr>
          <a:xfrm>
            <a:off x="628650" y="419099"/>
            <a:ext cx="7886700" cy="5976938"/>
          </a:xfrm>
        </p:spPr>
        <p:txBody>
          <a:bodyPr>
            <a:normAutofit/>
          </a:bodyPr>
          <a:lstStyle/>
          <a:p>
            <a:r>
              <a:rPr lang="sk-SK" b="1" dirty="0"/>
              <a:t>Prevencia poštípania hmyzom </a:t>
            </a:r>
          </a:p>
          <a:p>
            <a:pPr lvl="1"/>
            <a:r>
              <a:rPr lang="sk-SK" dirty="0"/>
              <a:t>vyhýbať sa oblastiam s výskytom komárov a malárie</a:t>
            </a:r>
          </a:p>
          <a:p>
            <a:pPr lvl="1"/>
            <a:r>
              <a:rPr lang="sk-SK" dirty="0" err="1"/>
              <a:t>repelenty</a:t>
            </a:r>
            <a:r>
              <a:rPr lang="sk-SK" dirty="0"/>
              <a:t> s vysokým obsahom DEET, IR3535 alebo </a:t>
            </a:r>
            <a:r>
              <a:rPr lang="sk-SK" dirty="0" err="1"/>
              <a:t>Icardinu</a:t>
            </a:r>
            <a:endParaRPr lang="sk-SK" dirty="0"/>
          </a:p>
          <a:p>
            <a:pPr lvl="1"/>
            <a:r>
              <a:rPr lang="sk-SK" dirty="0"/>
              <a:t>nekúpať sa v stojatých vodách</a:t>
            </a:r>
          </a:p>
          <a:p>
            <a:pPr lvl="1"/>
            <a:r>
              <a:rPr lang="sk-SK" dirty="0" err="1"/>
              <a:t>moskytiéry</a:t>
            </a:r>
            <a:r>
              <a:rPr lang="sk-SK" dirty="0"/>
              <a:t>, odpudzovače hmyzu</a:t>
            </a:r>
          </a:p>
          <a:p>
            <a:r>
              <a:rPr lang="sk-SK" dirty="0"/>
              <a:t>Vzhľadom na </a:t>
            </a:r>
            <a:r>
              <a:rPr lang="sk-SK" b="1" dirty="0"/>
              <a:t>riziko besnoty </a:t>
            </a:r>
            <a:r>
              <a:rPr lang="sk-SK" sz="2400" dirty="0"/>
              <a:t>– vyhýbať sa kontaktu s (</a:t>
            </a:r>
            <a:r>
              <a:rPr lang="sk-SK" sz="2400" dirty="0" err="1"/>
              <a:t>voľnežijúcimi</a:t>
            </a:r>
            <a:r>
              <a:rPr lang="sk-SK" sz="2400" dirty="0"/>
              <a:t>) zvieratami, rany </a:t>
            </a:r>
            <a:r>
              <a:rPr lang="sk-SK" sz="2400" dirty="0" smtClean="0"/>
              <a:t>po pohryznutí </a:t>
            </a:r>
            <a:r>
              <a:rPr lang="sk-SK" sz="2400" dirty="0"/>
              <a:t>vymyť, vydezinfikovať, u neočkovaných </a:t>
            </a:r>
            <a:r>
              <a:rPr lang="sk-SK" sz="2400" dirty="0" err="1"/>
              <a:t>postexpozične</a:t>
            </a:r>
            <a:r>
              <a:rPr lang="sk-SK" sz="2400" dirty="0"/>
              <a:t> preočkovanie do 24hodín </a:t>
            </a:r>
          </a:p>
        </p:txBody>
      </p:sp>
    </p:spTree>
    <p:extLst>
      <p:ext uri="{BB962C8B-B14F-4D97-AF65-F5344CB8AC3E}">
        <p14:creationId xmlns:p14="http://schemas.microsoft.com/office/powerpoint/2010/main" val="156563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60"/>
          <a:stretch/>
        </p:blipFill>
        <p:spPr>
          <a:xfrm>
            <a:off x="0" y="-42863"/>
            <a:ext cx="9144000" cy="6900863"/>
          </a:xfrm>
          <a:prstGeom prst="rect">
            <a:avLst/>
          </a:prstGeom>
        </p:spPr>
      </p:pic>
      <p:sp>
        <p:nvSpPr>
          <p:cNvPr id="6" name="Zástupný symbol obsahu 5"/>
          <p:cNvSpPr>
            <a:spLocks noGrp="1"/>
          </p:cNvSpPr>
          <p:nvPr>
            <p:ph idx="1"/>
          </p:nvPr>
        </p:nvSpPr>
        <p:spPr>
          <a:xfrm>
            <a:off x="628650" y="1535145"/>
            <a:ext cx="7886700" cy="5039827"/>
          </a:xfrm>
        </p:spPr>
        <p:txBody>
          <a:bodyPr>
            <a:normAutofit/>
          </a:bodyPr>
          <a:lstStyle/>
          <a:p>
            <a:pPr lvl="1"/>
            <a:r>
              <a:rPr lang="sk-SK" dirty="0" smtClean="0"/>
              <a:t>Veľmi závažné ochorenie, neliečené smrteľné</a:t>
            </a:r>
          </a:p>
          <a:p>
            <a:pPr lvl="1"/>
            <a:r>
              <a:rPr lang="sk-SK" dirty="0" smtClean="0"/>
              <a:t>Prenos výhradne štipnutím komárom</a:t>
            </a:r>
          </a:p>
          <a:p>
            <a:pPr lvl="1"/>
            <a:r>
              <a:rPr lang="sk-SK" dirty="0" smtClean="0"/>
              <a:t>Príznaky po 7-15 dňoch od nákazy: horúčka, zimnica, bolesť kĺbov, potenie</a:t>
            </a:r>
          </a:p>
          <a:p>
            <a:pPr marL="457200" lvl="1" indent="0">
              <a:buNone/>
            </a:pPr>
            <a:r>
              <a:rPr lang="sk-SK" dirty="0" smtClean="0"/>
              <a:t>&gt; myslieť </a:t>
            </a:r>
            <a:r>
              <a:rPr lang="sk-SK" dirty="0"/>
              <a:t>na možnú maláriu aj po </a:t>
            </a:r>
            <a:r>
              <a:rPr lang="sk-SK" dirty="0" smtClean="0"/>
              <a:t>návrate!</a:t>
            </a:r>
            <a:endParaRPr lang="sk-SK" dirty="0"/>
          </a:p>
          <a:p>
            <a:pPr lvl="1"/>
            <a:endParaRPr lang="sk-SK" dirty="0" smtClean="0"/>
          </a:p>
          <a:p>
            <a:endParaRPr lang="sk-SK" dirty="0"/>
          </a:p>
        </p:txBody>
      </p:sp>
      <p:pic>
        <p:nvPicPr>
          <p:cNvPr id="2" name="Obrázo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72650" y="3407568"/>
            <a:ext cx="4648200" cy="3591461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1270" y="3703770"/>
            <a:ext cx="3836307" cy="2964420"/>
          </a:xfrm>
          <a:prstGeom prst="rect">
            <a:avLst/>
          </a:prstGeom>
        </p:spPr>
      </p:pic>
      <p:sp>
        <p:nvSpPr>
          <p:cNvPr id="9" name="Nadpis 3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sk-SK" dirty="0" smtClean="0"/>
              <a:t>Malária</a:t>
            </a:r>
            <a:endParaRPr lang="sk-SK" dirty="0"/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74706" y="3703770"/>
            <a:ext cx="2752725" cy="1666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583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60"/>
          <a:stretch/>
        </p:blipFill>
        <p:spPr>
          <a:xfrm>
            <a:off x="0" y="-42863"/>
            <a:ext cx="9144000" cy="6900863"/>
          </a:xfrm>
          <a:prstGeom prst="rect">
            <a:avLst/>
          </a:prstGeom>
        </p:spPr>
      </p:pic>
      <p:sp>
        <p:nvSpPr>
          <p:cNvPr id="6" name="Zástupný symbol obsahu 5"/>
          <p:cNvSpPr>
            <a:spLocks noGrp="1"/>
          </p:cNvSpPr>
          <p:nvPr>
            <p:ph idx="1"/>
          </p:nvPr>
        </p:nvSpPr>
        <p:spPr>
          <a:xfrm>
            <a:off x="628650" y="330654"/>
            <a:ext cx="7886700" cy="5358946"/>
          </a:xfrm>
        </p:spPr>
        <p:txBody>
          <a:bodyPr>
            <a:normAutofit lnSpcReduction="10000"/>
          </a:bodyPr>
          <a:lstStyle/>
          <a:p>
            <a:r>
              <a:rPr lang="sk-SK" dirty="0" err="1"/>
              <a:t>Antimalarická</a:t>
            </a:r>
            <a:r>
              <a:rPr lang="sk-SK" dirty="0"/>
              <a:t> profylaxia</a:t>
            </a:r>
          </a:p>
          <a:p>
            <a:pPr lvl="1"/>
            <a:r>
              <a:rPr lang="sk-SK" dirty="0"/>
              <a:t>Vyhýbať sa oblastiam s výskytom malárie – provincie </a:t>
            </a:r>
            <a:r>
              <a:rPr lang="sk-SK" dirty="0" err="1"/>
              <a:t>Darien</a:t>
            </a:r>
            <a:r>
              <a:rPr lang="sk-SK" dirty="0"/>
              <a:t>, </a:t>
            </a:r>
            <a:r>
              <a:rPr lang="sk-SK" dirty="0" err="1"/>
              <a:t>Guna</a:t>
            </a:r>
            <a:r>
              <a:rPr lang="sk-SK" dirty="0"/>
              <a:t> </a:t>
            </a:r>
            <a:r>
              <a:rPr lang="sk-SK" dirty="0" err="1"/>
              <a:t>Yala</a:t>
            </a:r>
            <a:r>
              <a:rPr lang="sk-SK" dirty="0"/>
              <a:t>, </a:t>
            </a:r>
            <a:r>
              <a:rPr lang="sk-SK" dirty="0" err="1"/>
              <a:t>Ngabe</a:t>
            </a:r>
            <a:r>
              <a:rPr lang="sk-SK" dirty="0"/>
              <a:t> </a:t>
            </a:r>
            <a:r>
              <a:rPr lang="sk-SK" dirty="0" err="1"/>
              <a:t>Bugle</a:t>
            </a:r>
            <a:r>
              <a:rPr lang="sk-SK" dirty="0"/>
              <a:t>, východná Panama</a:t>
            </a:r>
          </a:p>
          <a:p>
            <a:pPr lvl="1"/>
            <a:r>
              <a:rPr lang="sk-SK" dirty="0"/>
              <a:t>Zabrániť poštípaniu komárom</a:t>
            </a:r>
          </a:p>
          <a:p>
            <a:pPr lvl="1"/>
            <a:r>
              <a:rPr lang="sk-SK" dirty="0" err="1"/>
              <a:t>Antimalariká</a:t>
            </a:r>
            <a:endParaRPr lang="sk-SK" dirty="0"/>
          </a:p>
          <a:p>
            <a:pPr lvl="2"/>
            <a:r>
              <a:rPr lang="sk-SK" sz="2200" dirty="0"/>
              <a:t>Ak sa budete zdržiavať len v oblastiach s veľmi nízkym rizikom, je možné zvážiť len prevenciu poštípania + liečbu malárie až pri objavení sa príznakov</a:t>
            </a:r>
          </a:p>
          <a:p>
            <a:pPr lvl="2"/>
            <a:r>
              <a:rPr lang="sk-SK" sz="2200" dirty="0"/>
              <a:t>Žiaden liek neposkytuje 100 % ochranu, ale významne znižuje riziko vzniku smrteľnej formy malárie</a:t>
            </a:r>
          </a:p>
          <a:p>
            <a:pPr lvl="2"/>
            <a:r>
              <a:rPr lang="sk-SK" sz="2200" dirty="0"/>
              <a:t>Užívať týždeň pred pobytom, počas pobytu, týždeň po návrate</a:t>
            </a:r>
          </a:p>
          <a:p>
            <a:pPr lvl="2"/>
            <a:r>
              <a:rPr lang="sk-SK" sz="2200" dirty="0"/>
              <a:t>Konkrétny liek vybrať po konzultácii s </a:t>
            </a:r>
            <a:r>
              <a:rPr lang="sk-SK" sz="2200" dirty="0" err="1"/>
              <a:t>infektológom</a:t>
            </a:r>
            <a:r>
              <a:rPr lang="sk-SK" sz="2200" dirty="0"/>
              <a:t>, ktorý vám ho aj predpíše a vysvetlí možné nežiadúce účinky a iné obmedzenia (prihliada sa na Váš zdravotný stav, aktuálnu </a:t>
            </a:r>
            <a:r>
              <a:rPr lang="sk-SK" sz="2200" dirty="0" smtClean="0"/>
              <a:t>rezistenciu, </a:t>
            </a:r>
            <a:r>
              <a:rPr lang="sk-SK" sz="2200" dirty="0"/>
              <a:t>...)</a:t>
            </a:r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924296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60"/>
          <a:stretch/>
        </p:blipFill>
        <p:spPr>
          <a:xfrm>
            <a:off x="0" y="-42863"/>
            <a:ext cx="9144000" cy="6900863"/>
          </a:xfrm>
          <a:prstGeom prst="rect">
            <a:avLst/>
          </a:prstGeom>
        </p:spPr>
      </p:pic>
      <p:sp>
        <p:nvSpPr>
          <p:cNvPr id="6" name="Zástupný symbol obsahu 5"/>
          <p:cNvSpPr>
            <a:spLocks noGrp="1"/>
          </p:cNvSpPr>
          <p:nvPr>
            <p:ph idx="1"/>
          </p:nvPr>
        </p:nvSpPr>
        <p:spPr>
          <a:xfrm>
            <a:off x="438150" y="435047"/>
            <a:ext cx="7886700" cy="4351338"/>
          </a:xfrm>
        </p:spPr>
        <p:txBody>
          <a:bodyPr/>
          <a:lstStyle/>
          <a:p>
            <a:r>
              <a:rPr lang="sk-SK" dirty="0"/>
              <a:t>V prípade ťažkostí – </a:t>
            </a:r>
            <a:r>
              <a:rPr lang="sk-SK" dirty="0" smtClean="0"/>
              <a:t>slovenskí zdravotníci</a:t>
            </a:r>
            <a:r>
              <a:rPr lang="sk-SK" dirty="0"/>
              <a:t>:</a:t>
            </a:r>
          </a:p>
          <a:p>
            <a:pPr lvl="1"/>
            <a:r>
              <a:rPr lang="sk-SK" dirty="0"/>
              <a:t>Mária +421 902 404 468</a:t>
            </a:r>
          </a:p>
          <a:p>
            <a:pPr lvl="1"/>
            <a:r>
              <a:rPr lang="sk-SK" dirty="0"/>
              <a:t>Patrik +421 944 206 013</a:t>
            </a:r>
          </a:p>
          <a:p>
            <a:r>
              <a:rPr lang="sk-SK" dirty="0" smtClean="0"/>
              <a:t>Ďalšie zdroje informácii:</a:t>
            </a:r>
          </a:p>
          <a:p>
            <a:pPr lvl="1"/>
            <a:r>
              <a:rPr lang="sk-SK" dirty="0" smtClean="0">
                <a:hlinkClick r:id="rId3"/>
              </a:rPr>
              <a:t>www.cudzokrajne.sk</a:t>
            </a:r>
            <a:endParaRPr lang="sk-SK" dirty="0" smtClean="0"/>
          </a:p>
          <a:p>
            <a:pPr lvl="1"/>
            <a:r>
              <a:rPr lang="sk-SK" dirty="0">
                <a:hlinkClick r:id="rId4"/>
              </a:rPr>
              <a:t>https://</a:t>
            </a:r>
            <a:r>
              <a:rPr lang="sk-SK" dirty="0" smtClean="0">
                <a:hlinkClick r:id="rId4"/>
              </a:rPr>
              <a:t>wwwnc.cdc.gov</a:t>
            </a:r>
            <a:endParaRPr lang="sk-SK" dirty="0" smtClean="0"/>
          </a:p>
          <a:p>
            <a:pPr lvl="1"/>
            <a:endParaRPr lang="sk-SK" dirty="0"/>
          </a:p>
          <a:p>
            <a:pPr lvl="1"/>
            <a:endParaRPr lang="sk-SK" dirty="0"/>
          </a:p>
        </p:txBody>
      </p:sp>
      <p:pic>
        <p:nvPicPr>
          <p:cNvPr id="2" name="Obrázok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0299" y="3657600"/>
            <a:ext cx="4654676" cy="2992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259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60"/>
          <a:stretch/>
        </p:blipFill>
        <p:spPr>
          <a:xfrm>
            <a:off x="0" y="-42863"/>
            <a:ext cx="9144000" cy="6900863"/>
          </a:xfrm>
          <a:prstGeom prst="rect">
            <a:avLst/>
          </a:prstGeom>
        </p:spPr>
      </p:pic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solidFill>
                  <a:srgbClr val="FF0000"/>
                </a:solidFill>
              </a:rPr>
              <a:t>Načo myslieť pred cestou</a:t>
            </a:r>
            <a:endParaRPr lang="sk-SK" b="1" dirty="0">
              <a:solidFill>
                <a:srgbClr val="FF0000"/>
              </a:solidFill>
            </a:endParaRPr>
          </a:p>
        </p:txBody>
      </p:sp>
      <p:sp>
        <p:nvSpPr>
          <p:cNvPr id="6" name="Zástupný symbol obsahu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smtClean="0"/>
              <a:t>Zvážiť si svoj zdravotný stav</a:t>
            </a:r>
          </a:p>
          <a:p>
            <a:r>
              <a:rPr lang="sk-SK" dirty="0" smtClean="0"/>
              <a:t>Očkovanie</a:t>
            </a:r>
          </a:p>
          <a:p>
            <a:r>
              <a:rPr lang="sk-SK" dirty="0" smtClean="0"/>
              <a:t>Cestovné poistenie</a:t>
            </a:r>
          </a:p>
          <a:p>
            <a:r>
              <a:rPr lang="sk-SK" dirty="0" smtClean="0"/>
              <a:t>Cestovná lekárnička</a:t>
            </a:r>
            <a:endParaRPr lang="sk-SK" dirty="0"/>
          </a:p>
        </p:txBody>
      </p:sp>
      <p:pic>
        <p:nvPicPr>
          <p:cNvPr id="1026" name="Picture 2" descr="VÃ½sledok vyhÄ¾adÃ¡vania obrÃ¡zkov pre dopyt don't forget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39" r="23587"/>
          <a:stretch/>
        </p:blipFill>
        <p:spPr bwMode="auto">
          <a:xfrm>
            <a:off x="6877050" y="199293"/>
            <a:ext cx="2085975" cy="1890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1428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60"/>
          <a:stretch/>
        </p:blipFill>
        <p:spPr>
          <a:xfrm>
            <a:off x="0" y="-42863"/>
            <a:ext cx="9144000" cy="6900863"/>
          </a:xfrm>
          <a:prstGeom prst="rect">
            <a:avLst/>
          </a:prstGeom>
        </p:spPr>
      </p:pic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SDM budú náročné pretože </a:t>
            </a:r>
            <a:r>
              <a:rPr lang="sk-SK" dirty="0" smtClean="0"/>
              <a:t>...</a:t>
            </a:r>
            <a:endParaRPr lang="sk-SK" dirty="0"/>
          </a:p>
        </p:txBody>
      </p:sp>
      <p:sp>
        <p:nvSpPr>
          <p:cNvPr id="6" name="Zástupný symbol obsahu 5"/>
          <p:cNvSpPr>
            <a:spLocks noGrp="1"/>
          </p:cNvSpPr>
          <p:nvPr>
            <p:ph idx="1"/>
          </p:nvPr>
        </p:nvSpPr>
        <p:spPr>
          <a:xfrm>
            <a:off x="628650" y="1468438"/>
            <a:ext cx="8201025" cy="4351338"/>
          </a:xfrm>
        </p:spPr>
        <p:txBody>
          <a:bodyPr>
            <a:normAutofit/>
          </a:bodyPr>
          <a:lstStyle/>
          <a:p>
            <a:r>
              <a:rPr lang="sk-SK" sz="2400" dirty="0" smtClean="0"/>
              <a:t>Dlhý let, časový posun, nedostatok spánku</a:t>
            </a:r>
          </a:p>
          <a:p>
            <a:r>
              <a:rPr lang="sk-SK" sz="2400" dirty="0" smtClean="0"/>
              <a:t>Veľká masa ľudí v tesnom kontakte, riziko epidemických </a:t>
            </a:r>
            <a:r>
              <a:rPr lang="sk-SK" sz="2400" dirty="0" err="1" smtClean="0"/>
              <a:t>chôrob</a:t>
            </a:r>
            <a:endParaRPr lang="sk-SK" sz="2400" dirty="0" smtClean="0"/>
          </a:p>
          <a:p>
            <a:r>
              <a:rPr lang="sk-SK" sz="2400" dirty="0" smtClean="0"/>
              <a:t>Zmena stravy, </a:t>
            </a:r>
            <a:r>
              <a:rPr lang="sk-SK" sz="2400" dirty="0" smtClean="0"/>
              <a:t>tropické podnebie, </a:t>
            </a:r>
            <a:r>
              <a:rPr lang="sk-SK" sz="2400" dirty="0" smtClean="0"/>
              <a:t>zvýšené </a:t>
            </a:r>
            <a:r>
              <a:rPr lang="sk-SK" sz="2400" dirty="0" smtClean="0"/>
              <a:t>riziko črevných infekcií, riziko uštipnutia</a:t>
            </a:r>
          </a:p>
          <a:p>
            <a:r>
              <a:rPr lang="sk-SK" sz="2400" dirty="0" smtClean="0"/>
              <a:t>Menej rozvinutá krajina, nižšia úroveň zdravotnej starostlivosti + abnormálna záťaž na domáci zdravotný systém pútnikmi ... </a:t>
            </a:r>
          </a:p>
          <a:p>
            <a:r>
              <a:rPr lang="sk-SK" sz="2400" dirty="0" smtClean="0"/>
              <a:t>V prípade ťažkostí – nutnosť uhradiť zdrav. starostlivosť v hotovosti, niektoré lieky môžu byť nedostupné, zložitý transport domov</a:t>
            </a:r>
            <a:endParaRPr lang="sk-SK" sz="2400" dirty="0"/>
          </a:p>
        </p:txBody>
      </p:sp>
      <p:pic>
        <p:nvPicPr>
          <p:cNvPr id="2050" name="Picture 2" descr="VÃ½sledok vyhÄ¾adÃ¡vania obrÃ¡zkov pre dopyt crowd clipart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862" y="5100242"/>
            <a:ext cx="4614862" cy="1741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2748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60"/>
          <a:stretch/>
        </p:blipFill>
        <p:spPr>
          <a:xfrm>
            <a:off x="0" y="-42863"/>
            <a:ext cx="9144000" cy="6900863"/>
          </a:xfrm>
          <a:prstGeom prst="rect">
            <a:avLst/>
          </a:prstGeom>
        </p:spPr>
      </p:pic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Aktuálny zdravotný stav</a:t>
            </a:r>
            <a:endParaRPr lang="sk-SK" dirty="0"/>
          </a:p>
        </p:txBody>
      </p:sp>
      <p:sp>
        <p:nvSpPr>
          <p:cNvPr id="6" name="Zástupný symbol obsahu 5"/>
          <p:cNvSpPr>
            <a:spLocks noGrp="1"/>
          </p:cNvSpPr>
          <p:nvPr>
            <p:ph idx="1"/>
          </p:nvPr>
        </p:nvSpPr>
        <p:spPr>
          <a:xfrm>
            <a:off x="628650" y="1825625"/>
            <a:ext cx="8129588" cy="3617913"/>
          </a:xfrm>
        </p:spPr>
        <p:txBody>
          <a:bodyPr>
            <a:normAutofit fontScale="92500" lnSpcReduction="10000"/>
          </a:bodyPr>
          <a:lstStyle/>
          <a:p>
            <a:r>
              <a:rPr lang="sk-SK" dirty="0" smtClean="0"/>
              <a:t>Zvážiť riziká</a:t>
            </a:r>
          </a:p>
          <a:p>
            <a:r>
              <a:rPr lang="sk-SK" dirty="0" smtClean="0"/>
              <a:t>Vhodná kontrola napr. u zubára, gynekológa</a:t>
            </a:r>
            <a:endParaRPr lang="sk-SK" dirty="0" smtClean="0"/>
          </a:p>
          <a:p>
            <a:r>
              <a:rPr lang="sk-SK" dirty="0"/>
              <a:t>Pri chronickom ochorení sa poradiť o vhodnosti cesty s ošetrujúcim lekárom, zabezpečiť sa potrebnými liekmi</a:t>
            </a:r>
          </a:p>
          <a:p>
            <a:r>
              <a:rPr lang="sk-SK" dirty="0" smtClean="0"/>
              <a:t>Informovať </a:t>
            </a:r>
            <a:r>
              <a:rPr lang="sk-SK" dirty="0" smtClean="0"/>
              <a:t>zdravotníkov/niekoho s kým cestujem:</a:t>
            </a:r>
          </a:p>
          <a:p>
            <a:pPr lvl="1"/>
            <a:r>
              <a:rPr lang="sk-SK" dirty="0" smtClean="0"/>
              <a:t>Závažné ochorenia (cukrovka, epilepsia, tehotenstvo)</a:t>
            </a:r>
          </a:p>
          <a:p>
            <a:pPr lvl="1"/>
            <a:r>
              <a:rPr lang="sk-SK" dirty="0" smtClean="0"/>
              <a:t>Závažné alergie (potraviny, hmyz)</a:t>
            </a:r>
          </a:p>
          <a:p>
            <a:pPr lvl="1"/>
            <a:r>
              <a:rPr lang="sk-SK" dirty="0" smtClean="0"/>
              <a:t>Užívané lieky + ich uloženie v batožine</a:t>
            </a:r>
          </a:p>
          <a:p>
            <a:pPr lvl="1"/>
            <a:r>
              <a:rPr lang="sk-SK" dirty="0" smtClean="0"/>
              <a:t>Kontaktná osoba v prípade zdravotných </a:t>
            </a:r>
            <a:r>
              <a:rPr lang="sk-SK" dirty="0" smtClean="0"/>
              <a:t>ťažkostí</a:t>
            </a:r>
            <a:endParaRPr lang="sk-SK" dirty="0" smtClean="0"/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4239049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60"/>
          <a:stretch/>
        </p:blipFill>
        <p:spPr>
          <a:xfrm>
            <a:off x="0" y="-42863"/>
            <a:ext cx="9144000" cy="6900863"/>
          </a:xfrm>
          <a:prstGeom prst="rect">
            <a:avLst/>
          </a:prstGeom>
        </p:spPr>
      </p:pic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Zdravotný systém v Paname</a:t>
            </a:r>
            <a:endParaRPr lang="sk-SK" dirty="0"/>
          </a:p>
        </p:txBody>
      </p:sp>
      <p:sp>
        <p:nvSpPr>
          <p:cNvPr id="6" name="Zástupný symbol obsahu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smtClean="0"/>
              <a:t>Veľmi slabá dostupnosť zdravotnej starostlivosti mimo hlavného mesta</a:t>
            </a:r>
          </a:p>
          <a:p>
            <a:r>
              <a:rPr lang="sk-SK" dirty="0" smtClean="0"/>
              <a:t>Poskytovanie na priamu úhradu, (reálne) ceny sú nižšie než v Európe</a:t>
            </a:r>
          </a:p>
          <a:p>
            <a:r>
              <a:rPr lang="sk-SK" dirty="0" smtClean="0"/>
              <a:t>Prvá pomoc organizovaná organizátormi WYD</a:t>
            </a:r>
          </a:p>
          <a:p>
            <a:r>
              <a:rPr lang="sk-SK" dirty="0" smtClean="0"/>
              <a:t>červený </a:t>
            </a:r>
            <a:r>
              <a:rPr lang="sk-SK" dirty="0"/>
              <a:t>kríž: +507 </a:t>
            </a:r>
            <a:r>
              <a:rPr lang="sk-SK" dirty="0" smtClean="0"/>
              <a:t>228 </a:t>
            </a:r>
            <a:r>
              <a:rPr lang="sk-SK" dirty="0"/>
              <a:t>2187</a:t>
            </a:r>
          </a:p>
          <a:p>
            <a:r>
              <a:rPr lang="sk-SK" dirty="0" smtClean="0"/>
              <a:t>národná </a:t>
            </a:r>
            <a:r>
              <a:rPr lang="sk-SK" dirty="0"/>
              <a:t>polícia: </a:t>
            </a:r>
            <a:r>
              <a:rPr lang="sk-SK" dirty="0"/>
              <a:t>+507 </a:t>
            </a:r>
            <a:r>
              <a:rPr lang="sk-SK" dirty="0" smtClean="0"/>
              <a:t>104</a:t>
            </a:r>
            <a:endParaRPr lang="sk-SK" dirty="0"/>
          </a:p>
          <a:p>
            <a:r>
              <a:rPr lang="sk-SK" dirty="0"/>
              <a:t>hasiči: </a:t>
            </a:r>
            <a:r>
              <a:rPr lang="sk-SK" dirty="0"/>
              <a:t>+507 </a:t>
            </a:r>
            <a:r>
              <a:rPr lang="sk-SK" dirty="0" smtClean="0"/>
              <a:t>103</a:t>
            </a:r>
            <a:endParaRPr lang="sk-SK" dirty="0"/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780662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60"/>
          <a:stretch/>
        </p:blipFill>
        <p:spPr>
          <a:xfrm>
            <a:off x="0" y="-42863"/>
            <a:ext cx="9144000" cy="6900863"/>
          </a:xfrm>
          <a:prstGeom prst="rect">
            <a:avLst/>
          </a:prstGeom>
        </p:spPr>
      </p:pic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Očkovanie</a:t>
            </a:r>
            <a:endParaRPr lang="sk-SK" dirty="0"/>
          </a:p>
        </p:txBody>
      </p:sp>
      <p:sp>
        <p:nvSpPr>
          <p:cNvPr id="6" name="Zástupný symbol obsahu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smtClean="0"/>
              <a:t>Nezabudnúť medzinárodný očkovací preukaz!</a:t>
            </a:r>
            <a:endParaRPr lang="sk-SK" dirty="0"/>
          </a:p>
        </p:txBody>
      </p:sp>
      <p:pic>
        <p:nvPicPr>
          <p:cNvPr id="3074" name="Picture 2" descr="SÃºvisiaci obrÃ¡zo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8838" y="2440289"/>
            <a:ext cx="5090658" cy="3393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5506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60"/>
          <a:stretch/>
        </p:blipFill>
        <p:spPr>
          <a:xfrm>
            <a:off x="0" y="-42863"/>
            <a:ext cx="9144000" cy="6900863"/>
          </a:xfrm>
          <a:prstGeom prst="rect">
            <a:avLst/>
          </a:prstGeom>
        </p:spPr>
      </p:pic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Cestovné poistenie</a:t>
            </a:r>
            <a:endParaRPr lang="sk-SK" dirty="0"/>
          </a:p>
        </p:txBody>
      </p:sp>
      <p:sp>
        <p:nvSpPr>
          <p:cNvPr id="6" name="Zástupný symbol obsahu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smtClean="0"/>
              <a:t>Adekvátne očakávaným rizikám</a:t>
            </a:r>
            <a:endParaRPr lang="sk-SK" dirty="0"/>
          </a:p>
        </p:txBody>
      </p:sp>
      <p:pic>
        <p:nvPicPr>
          <p:cNvPr id="2" name="Obrázo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1372" y="2438739"/>
            <a:ext cx="5334000" cy="33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600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60"/>
          <a:stretch/>
        </p:blipFill>
        <p:spPr>
          <a:xfrm>
            <a:off x="0" y="-42863"/>
            <a:ext cx="9144000" cy="6900863"/>
          </a:xfrm>
          <a:prstGeom prst="rect">
            <a:avLst/>
          </a:prstGeom>
        </p:spPr>
      </p:pic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dirty="0" smtClean="0"/>
              <a:t>Chronicky </a:t>
            </a:r>
            <a:r>
              <a:rPr lang="sk-SK" dirty="0"/>
              <a:t>užívané </a:t>
            </a:r>
            <a:r>
              <a:rPr lang="sk-SK" dirty="0" smtClean="0"/>
              <a:t>lieky</a:t>
            </a:r>
            <a:endParaRPr lang="sk-SK" dirty="0"/>
          </a:p>
        </p:txBody>
      </p:sp>
      <p:sp>
        <p:nvSpPr>
          <p:cNvPr id="6" name="Zástupný symbol obsahu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smtClean="0"/>
              <a:t>Skontrolovať si dostatočnosť zásoby liekov</a:t>
            </a:r>
          </a:p>
          <a:p>
            <a:r>
              <a:rPr lang="sk-SK" dirty="0" smtClean="0"/>
              <a:t>Premyslieť spôsob skladovania</a:t>
            </a:r>
          </a:p>
          <a:p>
            <a:r>
              <a:rPr lang="sk-SK" dirty="0" smtClean="0"/>
              <a:t>Rozpis užívaných liekov aj s účinnými látkami</a:t>
            </a:r>
          </a:p>
          <a:p>
            <a:r>
              <a:rPr lang="sk-SK" dirty="0" err="1" smtClean="0"/>
              <a:t>Epipen</a:t>
            </a:r>
            <a:endParaRPr lang="sk-SK" dirty="0" smtClean="0"/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796508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60"/>
          <a:stretch/>
        </p:blipFill>
        <p:spPr>
          <a:xfrm>
            <a:off x="0" y="-42863"/>
            <a:ext cx="9144000" cy="6900863"/>
          </a:xfrm>
          <a:prstGeom prst="rect">
            <a:avLst/>
          </a:prstGeom>
        </p:spPr>
      </p:pic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Cestovná lekárnička</a:t>
            </a:r>
            <a:endParaRPr lang="sk-SK" dirty="0"/>
          </a:p>
        </p:txBody>
      </p:sp>
      <p:sp>
        <p:nvSpPr>
          <p:cNvPr id="6" name="Zástupný symbol obsahu 5"/>
          <p:cNvSpPr>
            <a:spLocks noGrp="1"/>
          </p:cNvSpPr>
          <p:nvPr>
            <p:ph idx="1"/>
          </p:nvPr>
        </p:nvSpPr>
        <p:spPr>
          <a:xfrm>
            <a:off x="628650" y="1422400"/>
            <a:ext cx="7886700" cy="4754563"/>
          </a:xfrm>
        </p:spPr>
        <p:txBody>
          <a:bodyPr>
            <a:noAutofit/>
          </a:bodyPr>
          <a:lstStyle/>
          <a:p>
            <a:r>
              <a:rPr lang="sk-SK" sz="2400" b="1" dirty="0" smtClean="0"/>
              <a:t>Ranky, otlaky ... </a:t>
            </a:r>
            <a:r>
              <a:rPr lang="sk-SK" sz="2400" dirty="0" smtClean="0"/>
              <a:t>&gt; </a:t>
            </a:r>
            <a:r>
              <a:rPr lang="sk-SK" sz="2400" dirty="0" smtClean="0"/>
              <a:t>vhodný </a:t>
            </a:r>
            <a:r>
              <a:rPr lang="sk-SK" sz="2400" dirty="0"/>
              <a:t>obväzový materiál (obväz, gáza, </a:t>
            </a:r>
            <a:r>
              <a:rPr lang="sk-SK" sz="2400" dirty="0" err="1"/>
              <a:t>náplaste</a:t>
            </a:r>
            <a:r>
              <a:rPr lang="sk-SK" sz="2400" dirty="0" smtClean="0"/>
              <a:t>) </a:t>
            </a:r>
            <a:r>
              <a:rPr lang="sk-SK" sz="2400" dirty="0"/>
              <a:t>+ dezinfekcia </a:t>
            </a:r>
            <a:r>
              <a:rPr lang="sk-SK" sz="2400" dirty="0" smtClean="0"/>
              <a:t>(alkoholové tampóny, </a:t>
            </a:r>
            <a:r>
              <a:rPr lang="sk-SK" altLang="sk-SK" sz="2400" dirty="0" smtClean="0"/>
              <a:t>H2O2</a:t>
            </a:r>
            <a:r>
              <a:rPr lang="sk-SK" altLang="sk-SK" sz="2400" dirty="0"/>
              <a:t>, </a:t>
            </a:r>
            <a:r>
              <a:rPr lang="sk-SK" altLang="sk-SK" sz="2400" dirty="0" err="1"/>
              <a:t>Detol</a:t>
            </a:r>
            <a:r>
              <a:rPr lang="sk-SK" altLang="sk-SK" sz="2400" dirty="0"/>
              <a:t>, </a:t>
            </a:r>
            <a:r>
              <a:rPr lang="sk-SK" altLang="sk-SK" sz="2400" dirty="0" err="1"/>
              <a:t>Septonex</a:t>
            </a:r>
            <a:r>
              <a:rPr lang="sk-SK" altLang="sk-SK" sz="2400" dirty="0"/>
              <a:t>, </a:t>
            </a:r>
            <a:r>
              <a:rPr lang="sk-SK" altLang="sk-SK" sz="2400" dirty="0" err="1"/>
              <a:t>Betadine</a:t>
            </a:r>
            <a:r>
              <a:rPr lang="sk-SK" altLang="sk-SK" sz="2400" dirty="0"/>
              <a:t>)</a:t>
            </a:r>
            <a:endParaRPr lang="sk-SK" sz="2400" dirty="0"/>
          </a:p>
          <a:p>
            <a:r>
              <a:rPr lang="sk-SK" sz="2400" b="1" dirty="0" smtClean="0"/>
              <a:t>Hnačky </a:t>
            </a:r>
            <a:r>
              <a:rPr lang="sk-SK" sz="2400" b="1" dirty="0"/>
              <a:t>... </a:t>
            </a:r>
            <a:r>
              <a:rPr lang="sk-SK" sz="2400" dirty="0"/>
              <a:t>&gt; čierne uhlie, </a:t>
            </a:r>
            <a:r>
              <a:rPr lang="sk-SK" sz="2400" dirty="0" err="1"/>
              <a:t>Smecta</a:t>
            </a:r>
            <a:r>
              <a:rPr lang="sk-SK" sz="2400" dirty="0"/>
              <a:t>, </a:t>
            </a:r>
            <a:r>
              <a:rPr lang="sk-SK" sz="2400" dirty="0" err="1"/>
              <a:t>Endiex</a:t>
            </a:r>
            <a:r>
              <a:rPr lang="sk-SK" sz="2400" dirty="0"/>
              <a:t>, </a:t>
            </a:r>
            <a:r>
              <a:rPr lang="sk-SK" sz="2400" dirty="0" err="1"/>
              <a:t>Normix</a:t>
            </a:r>
            <a:r>
              <a:rPr lang="sk-SK" sz="2400" dirty="0"/>
              <a:t>, </a:t>
            </a:r>
            <a:r>
              <a:rPr lang="sk-SK" sz="2400" dirty="0" err="1"/>
              <a:t>rehydratačné</a:t>
            </a:r>
            <a:r>
              <a:rPr lang="sk-SK" sz="2400" dirty="0"/>
              <a:t> roztoky napr. </a:t>
            </a:r>
            <a:r>
              <a:rPr lang="sk-SK" sz="2400" dirty="0" err="1"/>
              <a:t>Kulíšek</a:t>
            </a:r>
            <a:r>
              <a:rPr lang="sk-SK" sz="2400" dirty="0"/>
              <a:t>, </a:t>
            </a:r>
            <a:r>
              <a:rPr lang="sk-SK" sz="2400" dirty="0" err="1"/>
              <a:t>probiotiká</a:t>
            </a:r>
            <a:r>
              <a:rPr lang="sk-SK" sz="2400" dirty="0"/>
              <a:t>, sucháre + čierny čaj</a:t>
            </a:r>
          </a:p>
          <a:p>
            <a:pPr lvl="0"/>
            <a:r>
              <a:rPr lang="sk-SK" sz="2400" b="1" dirty="0" smtClean="0"/>
              <a:t>Teploty, bolesti .... </a:t>
            </a:r>
            <a:r>
              <a:rPr lang="sk-SK" sz="2400" dirty="0" smtClean="0"/>
              <a:t>&gt; </a:t>
            </a:r>
            <a:r>
              <a:rPr lang="sk-SK" sz="2400" dirty="0" err="1" smtClean="0"/>
              <a:t>Ibalgin</a:t>
            </a:r>
            <a:r>
              <a:rPr lang="sk-SK" sz="2400" dirty="0" smtClean="0"/>
              <a:t>/</a:t>
            </a:r>
            <a:r>
              <a:rPr lang="sk-SK" sz="2400" dirty="0" err="1" smtClean="0"/>
              <a:t>Ibuprofen</a:t>
            </a:r>
            <a:r>
              <a:rPr lang="sk-SK" sz="2400" dirty="0" smtClean="0"/>
              <a:t> 400 mg, </a:t>
            </a:r>
            <a:r>
              <a:rPr lang="sk-SK" sz="2400" dirty="0" err="1" smtClean="0"/>
              <a:t>Paralen</a:t>
            </a:r>
            <a:r>
              <a:rPr lang="sk-SK" sz="2400" dirty="0" smtClean="0"/>
              <a:t> 500 mg, </a:t>
            </a:r>
            <a:r>
              <a:rPr lang="sk-SK" sz="2400" dirty="0" err="1" smtClean="0"/>
              <a:t>Acylpyrin</a:t>
            </a:r>
            <a:r>
              <a:rPr lang="sk-SK" sz="2400" dirty="0" smtClean="0"/>
              <a:t> 500 mg ...</a:t>
            </a:r>
          </a:p>
          <a:p>
            <a:r>
              <a:rPr lang="sk-SK" sz="2400" b="1" dirty="0"/>
              <a:t>Kŕče brucha ... </a:t>
            </a:r>
            <a:r>
              <a:rPr lang="sk-SK" sz="2400" dirty="0"/>
              <a:t>&gt; </a:t>
            </a:r>
            <a:r>
              <a:rPr lang="sk-SK" sz="2400" dirty="0" err="1"/>
              <a:t>Buscopan</a:t>
            </a:r>
            <a:r>
              <a:rPr lang="sk-SK" sz="2400" dirty="0"/>
              <a:t> 10 mg</a:t>
            </a:r>
          </a:p>
          <a:p>
            <a:pPr lvl="0"/>
            <a:r>
              <a:rPr lang="sk-SK" altLang="sk-SK" sz="2400" b="1" dirty="0" smtClean="0"/>
              <a:t>Bolesti </a:t>
            </a:r>
            <a:r>
              <a:rPr lang="sk-SK" altLang="sk-SK" sz="2400" b="1" dirty="0"/>
              <a:t>kĺbov, opuchy, úrazy ...</a:t>
            </a:r>
            <a:r>
              <a:rPr lang="sk-SK" altLang="sk-SK" sz="2400" dirty="0"/>
              <a:t>&gt;</a:t>
            </a:r>
            <a:r>
              <a:rPr lang="sk-SK" altLang="sk-SK" sz="2400" b="1" dirty="0"/>
              <a:t> </a:t>
            </a:r>
            <a:r>
              <a:rPr lang="sk-SK" altLang="sk-SK" sz="2400" dirty="0"/>
              <a:t>napr. </a:t>
            </a:r>
            <a:r>
              <a:rPr lang="sk-SK" altLang="sk-SK" sz="2400" dirty="0" err="1"/>
              <a:t>Flector</a:t>
            </a:r>
            <a:r>
              <a:rPr lang="sk-SK" altLang="sk-SK" sz="2400" dirty="0"/>
              <a:t>, </a:t>
            </a:r>
            <a:r>
              <a:rPr lang="sk-SK" altLang="sk-SK" sz="2400" dirty="0" err="1"/>
              <a:t>Voltaren</a:t>
            </a:r>
            <a:r>
              <a:rPr lang="sk-SK" altLang="sk-SK" sz="2400" dirty="0"/>
              <a:t>, octanová masť </a:t>
            </a:r>
            <a:endParaRPr lang="sk-SK" altLang="sk-SK" sz="2400" dirty="0" smtClean="0"/>
          </a:p>
        </p:txBody>
      </p:sp>
    </p:spTree>
    <p:extLst>
      <p:ext uri="{BB962C8B-B14F-4D97-AF65-F5344CB8AC3E}">
        <p14:creationId xmlns:p14="http://schemas.microsoft.com/office/powerpoint/2010/main" val="3527693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ív Office">
  <a:themeElements>
    <a:clrScheme name="Motí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ív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í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197</TotalTime>
  <Words>748</Words>
  <Application>Microsoft Office PowerPoint</Application>
  <PresentationFormat>Prezentácia na obrazovke (4:3)</PresentationFormat>
  <Paragraphs>106</Paragraphs>
  <Slides>18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3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Motív Office</vt:lpstr>
      <vt:lpstr>Rady pred cestou na SDM PANAMA 2019 </vt:lpstr>
      <vt:lpstr>Načo myslieť pred cestou</vt:lpstr>
      <vt:lpstr>SDM budú náročné pretože ...</vt:lpstr>
      <vt:lpstr>Aktuálny zdravotný stav</vt:lpstr>
      <vt:lpstr>Zdravotný systém v Paname</vt:lpstr>
      <vt:lpstr>Očkovanie</vt:lpstr>
      <vt:lpstr>Cestovné poistenie</vt:lpstr>
      <vt:lpstr>Chronicky užívané lieky</vt:lpstr>
      <vt:lpstr>Cestovná lekárnička</vt:lpstr>
      <vt:lpstr>Prezentácia programu PowerPoint</vt:lpstr>
      <vt:lpstr>Ďalšie užitočné veci čo zbaliť</vt:lpstr>
      <vt:lpstr>Cestovateľská hlboká venózna trombóza</vt:lpstr>
      <vt:lpstr>Prevencia cestovateľskej trombózy</vt:lpstr>
      <vt:lpstr>Na čo myslieť počas pobytu</vt:lpstr>
      <vt:lpstr>Prezentácia programu PowerPoint</vt:lpstr>
      <vt:lpstr>Malária</vt:lpstr>
      <vt:lpstr>Prezentácia programu PowerPoint</vt:lpstr>
      <vt:lpstr>Prezentácia programu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Rady pred cestou</dc:title>
  <dc:creator>maria</dc:creator>
  <cp:lastModifiedBy>maria</cp:lastModifiedBy>
  <cp:revision>36</cp:revision>
  <dcterms:created xsi:type="dcterms:W3CDTF">2018-10-23T21:28:46Z</dcterms:created>
  <dcterms:modified xsi:type="dcterms:W3CDTF">2018-10-24T23:50:44Z</dcterms:modified>
</cp:coreProperties>
</file>